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99" r:id="rId6"/>
    <p:sldId id="306" r:id="rId7"/>
    <p:sldId id="265" r:id="rId8"/>
    <p:sldId id="263" r:id="rId9"/>
    <p:sldId id="301" r:id="rId10"/>
    <p:sldId id="297" r:id="rId11"/>
    <p:sldId id="303" r:id="rId12"/>
    <p:sldId id="304" r:id="rId13"/>
    <p:sldId id="302" r:id="rId14"/>
    <p:sldId id="305" r:id="rId15"/>
    <p:sldId id="307" r:id="rId16"/>
    <p:sldId id="298" r:id="rId17"/>
    <p:sldId id="308" r:id="rId18"/>
  </p:sldIdLst>
  <p:sldSz cx="9144000" cy="5143500" type="screen16x9"/>
  <p:notesSz cx="6858000" cy="9144000"/>
  <p:embeddedFontLst>
    <p:embeddedFont>
      <p:font typeface="Advent Pro SemiBold" panose="020B0604020202020204" charset="0"/>
      <p:regular r:id="rId20"/>
      <p:bold r:id="rId21"/>
    </p:embeddedFont>
    <p:embeddedFont>
      <p:font typeface="Fira Sans Condensed Medium" panose="020B0604020202020204" charset="0"/>
      <p:regular r:id="rId22"/>
      <p:bold r:id="rId23"/>
      <p:italic r:id="rId24"/>
      <p:boldItalic r:id="rId25"/>
    </p:embeddedFont>
    <p:embeddedFont>
      <p:font typeface="Fira Sans Extra Condensed Medium" panose="020B0604020202020204" charset="0"/>
      <p:regular r:id="rId26"/>
      <p:bold r:id="rId27"/>
      <p:italic r:id="rId28"/>
      <p:boldItalic r:id="rId29"/>
    </p:embeddedFont>
    <p:embeddedFont>
      <p:font typeface="Maven Pro" panose="020B0604020202020204" charset="0"/>
      <p:regular r:id="rId30"/>
      <p:bold r:id="rId31"/>
    </p:embeddedFont>
    <p:embeddedFont>
      <p:font typeface="Share Tech" panose="020B0604020202020204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9B1D88-4C44-4050-8270-58347928183B}">
  <a:tblStyle styleId="{4A9B1D88-4C44-4050-8270-58347928183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103" d="100"/>
          <a:sy n="103" d="100"/>
        </p:scale>
        <p:origin x="802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8245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2913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9991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1428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668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9" r:id="rId7"/>
    <p:sldLayoutId id="2147483667" r:id="rId8"/>
    <p:sldLayoutId id="214748366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227999" y="2804488"/>
            <a:ext cx="3991751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Lorena G Beltrán (18629)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 a la Ciencia de Datos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205601" y="771393"/>
            <a:ext cx="6732798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ECO </a:t>
            </a:r>
            <a:r>
              <a:rPr lang="en" dirty="0">
                <a:solidFill>
                  <a:schemeClr val="accent2"/>
                </a:solidFill>
              </a:rPr>
              <a:t>BICI</a:t>
            </a:r>
            <a:br>
              <a:rPr lang="en" dirty="0">
                <a:solidFill>
                  <a:schemeClr val="accent2"/>
                </a:solidFill>
              </a:rPr>
            </a:br>
            <a:r>
              <a:rPr lang="en" dirty="0"/>
              <a:t> ANÁLISIS EXPLORATORIO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479395" y="1742775"/>
            <a:ext cx="3173892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Descripción de los modelos aplicados</a:t>
            </a:r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02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023390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EA379A-CBBC-49E3-8EAD-644D0FAA61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4917" y="134327"/>
            <a:ext cx="4581572" cy="837300"/>
          </a:xfrm>
        </p:spPr>
        <p:txBody>
          <a:bodyPr/>
          <a:lstStyle/>
          <a:p>
            <a:r>
              <a:rPr lang="es-MX" dirty="0"/>
              <a:t>T-SNE (PER = 10)</a:t>
            </a:r>
            <a:endParaRPr lang="es-GT" dirty="0"/>
          </a:p>
        </p:txBody>
      </p:sp>
      <p:pic>
        <p:nvPicPr>
          <p:cNvPr id="6" name="Imagen 5" descr="Una captura de pantalla de un celular con texto e imagen&#10;&#10;Descripción generada automáticamente con confianza baja">
            <a:extLst>
              <a:ext uri="{FF2B5EF4-FFF2-40B4-BE49-F238E27FC236}">
                <a16:creationId xmlns:a16="http://schemas.microsoft.com/office/drawing/2014/main" id="{3C749825-DA12-4380-9875-5840CE011B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9143" y="892611"/>
            <a:ext cx="6871053" cy="4116562"/>
          </a:xfrm>
          <a:prstGeom prst="rect">
            <a:avLst/>
          </a:prstGeom>
        </p:spPr>
      </p:pic>
      <p:pic>
        <p:nvPicPr>
          <p:cNvPr id="7" name="Imagen 6" descr="Una captura de pantalla de un celular con texto e imagen&#10;&#10;Descripción generada automáticamente con confianza baja">
            <a:extLst>
              <a:ext uri="{FF2B5EF4-FFF2-40B4-BE49-F238E27FC236}">
                <a16:creationId xmlns:a16="http://schemas.microsoft.com/office/drawing/2014/main" id="{91CDD161-8D11-46E9-9D28-5056FD9380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89477"/>
          <a:stretch/>
        </p:blipFill>
        <p:spPr>
          <a:xfrm>
            <a:off x="1009143" y="918166"/>
            <a:ext cx="723014" cy="4116562"/>
          </a:xfrm>
          <a:prstGeom prst="rect">
            <a:avLst/>
          </a:prstGeom>
        </p:spPr>
      </p:pic>
      <p:pic>
        <p:nvPicPr>
          <p:cNvPr id="8" name="Imagen 7" descr="Una captura de pantalla de un celular con texto e imagen&#10;&#10;Descripción generada automáticamente con confianza baja">
            <a:extLst>
              <a:ext uri="{FF2B5EF4-FFF2-40B4-BE49-F238E27FC236}">
                <a16:creationId xmlns:a16="http://schemas.microsoft.com/office/drawing/2014/main" id="{D86CA2DE-0226-472A-AA7E-43426AE4CD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3706" t="85964"/>
          <a:stretch/>
        </p:blipFill>
        <p:spPr>
          <a:xfrm>
            <a:off x="1263804" y="4431373"/>
            <a:ext cx="6616391" cy="57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580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EA379A-CBBC-49E3-8EAD-644D0FAA61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4917" y="134327"/>
            <a:ext cx="5181600" cy="837300"/>
          </a:xfrm>
        </p:spPr>
        <p:txBody>
          <a:bodyPr/>
          <a:lstStyle/>
          <a:p>
            <a:r>
              <a:rPr lang="es-MX" dirty="0"/>
              <a:t>T-SNE (PER = 100)</a:t>
            </a:r>
            <a:endParaRPr lang="es-GT" dirty="0"/>
          </a:p>
        </p:txBody>
      </p:sp>
      <p:pic>
        <p:nvPicPr>
          <p:cNvPr id="7" name="Imagen 6" descr="Una captura de pantalla de un celular con texto e imagen&#10;&#10;Descripción generada automáticamente con confianza baja">
            <a:extLst>
              <a:ext uri="{FF2B5EF4-FFF2-40B4-BE49-F238E27FC236}">
                <a16:creationId xmlns:a16="http://schemas.microsoft.com/office/drawing/2014/main" id="{91CDD161-8D11-46E9-9D28-5056FD9380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r="89477"/>
          <a:stretch/>
        </p:blipFill>
        <p:spPr>
          <a:xfrm>
            <a:off x="1009143" y="918166"/>
            <a:ext cx="723014" cy="4116562"/>
          </a:xfrm>
          <a:prstGeom prst="rect">
            <a:avLst/>
          </a:prstGeom>
        </p:spPr>
      </p:pic>
      <p:pic>
        <p:nvPicPr>
          <p:cNvPr id="8" name="Imagen 7" descr="Una captura de pantalla de un celular con texto e imagen&#10;&#10;Descripción generada automáticamente con confianza baja">
            <a:extLst>
              <a:ext uri="{FF2B5EF4-FFF2-40B4-BE49-F238E27FC236}">
                <a16:creationId xmlns:a16="http://schemas.microsoft.com/office/drawing/2014/main" id="{D86CA2DE-0226-472A-AA7E-43426AE4CD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3706" t="85964"/>
          <a:stretch/>
        </p:blipFill>
        <p:spPr>
          <a:xfrm>
            <a:off x="1263804" y="4431373"/>
            <a:ext cx="6616391" cy="577800"/>
          </a:xfrm>
          <a:prstGeom prst="rect">
            <a:avLst/>
          </a:prstGeom>
        </p:spPr>
      </p:pic>
      <p:pic>
        <p:nvPicPr>
          <p:cNvPr id="4" name="Imagen 3" descr="Dibujo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56C04579-196E-4FE0-8BEB-5501A1B3D7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657" b="14124"/>
          <a:stretch/>
        </p:blipFill>
        <p:spPr>
          <a:xfrm>
            <a:off x="1732157" y="918166"/>
            <a:ext cx="6061614" cy="3513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506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EA379A-CBBC-49E3-8EAD-644D0FAA61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98013" y="386419"/>
            <a:ext cx="2622000" cy="837300"/>
          </a:xfrm>
        </p:spPr>
        <p:txBody>
          <a:bodyPr/>
          <a:lstStyle/>
          <a:p>
            <a:r>
              <a:rPr lang="es-MX" dirty="0"/>
              <a:t>PCA</a:t>
            </a:r>
            <a:endParaRPr lang="es-G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B6A5FCB-343E-4BA8-849C-E2EA9CD5BC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F55FA3A6-3A83-46CB-B089-0F7B1AC52BC0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C28DEB17-3BF2-4F34-9245-A992C1612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149" y="1186149"/>
            <a:ext cx="4552977" cy="379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23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C83752-9F71-45A1-84F4-386524572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012" y="182797"/>
            <a:ext cx="5484635" cy="837300"/>
          </a:xfrm>
        </p:spPr>
        <p:txBody>
          <a:bodyPr/>
          <a:lstStyle/>
          <a:p>
            <a:r>
              <a:rPr lang="es-MX" dirty="0"/>
              <a:t>Matriz de correlación</a:t>
            </a:r>
            <a:endParaRPr lang="es-G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D5EAEA-4551-41AD-A787-5C605F2331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6F34A0D-D96B-4A1B-8042-27D8D60E24A4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3FC73A0-7EBB-4909-8237-2F17D135E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287" y="1050298"/>
            <a:ext cx="3944086" cy="378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225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C83752-9F71-45A1-84F4-3865245725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32" y="182797"/>
            <a:ext cx="8378283" cy="837300"/>
          </a:xfrm>
        </p:spPr>
        <p:txBody>
          <a:bodyPr/>
          <a:lstStyle/>
          <a:p>
            <a:r>
              <a:rPr lang="es-MX" dirty="0"/>
              <a:t>Matriz de correlación resultante</a:t>
            </a:r>
            <a:endParaRPr lang="es-G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D5EAEA-4551-41AD-A787-5C605F2331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GT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C6F34A0D-D96B-4A1B-8042-27D8D60E24A4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s-GT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4676677-6859-48ED-8604-5DE747649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349" y="963071"/>
            <a:ext cx="4133866" cy="383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895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973873" y="1742775"/>
            <a:ext cx="3679414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CONCLUSIONES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Discusión del punto anterior y recomendaciones finales</a:t>
            </a:r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03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91149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051474F-4B77-4D4A-8908-F071CCBAB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3624" y="1196026"/>
            <a:ext cx="2146677" cy="577800"/>
          </a:xfrm>
        </p:spPr>
        <p:txBody>
          <a:bodyPr/>
          <a:lstStyle/>
          <a:p>
            <a:r>
              <a:rPr lang="es-MX" dirty="0" err="1"/>
              <a:t>Cicloestaciones</a:t>
            </a:r>
            <a:endParaRPr lang="es-GT" dirty="0"/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11DD20DF-6250-47D2-BEAA-89D1DAC8A2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s-MX" dirty="0"/>
              <a:t>En efecto, existe un grupo, entre las primeras </a:t>
            </a:r>
            <a:r>
              <a:rPr lang="es-MX" dirty="0" err="1"/>
              <a:t>cicloestaciones</a:t>
            </a:r>
            <a:r>
              <a:rPr lang="es-MX" dirty="0"/>
              <a:t> establecidas que van a suponer más del 50% de la actividad.</a:t>
            </a:r>
            <a:endParaRPr lang="es-GT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0BBF5F4C-9603-4C2D-9B5E-3DEAF29B7FB9}"/>
              </a:ext>
            </a:extLst>
          </p:cNvPr>
          <p:cNvSpPr>
            <a:spLocks noGrp="1"/>
          </p:cNvSpPr>
          <p:nvPr>
            <p:ph type="ctrTitle" idx="2"/>
          </p:nvPr>
        </p:nvSpPr>
        <p:spPr>
          <a:xfrm>
            <a:off x="4884234" y="1196025"/>
            <a:ext cx="3303445" cy="577800"/>
          </a:xfrm>
        </p:spPr>
        <p:txBody>
          <a:bodyPr/>
          <a:lstStyle/>
          <a:p>
            <a:r>
              <a:rPr lang="es-MX" dirty="0"/>
              <a:t>Tiempo vs </a:t>
            </a:r>
            <a:r>
              <a:rPr lang="es-MX" dirty="0" err="1"/>
              <a:t>Cicloestaciones</a:t>
            </a:r>
            <a:endParaRPr lang="es-GT" dirty="0"/>
          </a:p>
        </p:txBody>
      </p:sp>
      <p:sp>
        <p:nvSpPr>
          <p:cNvPr id="8" name="Subtítulo 7">
            <a:extLst>
              <a:ext uri="{FF2B5EF4-FFF2-40B4-BE49-F238E27FC236}">
                <a16:creationId xmlns:a16="http://schemas.microsoft.com/office/drawing/2014/main" id="{F5B89202-AB38-4948-81E8-0AD3422568C3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r>
              <a:rPr lang="es-MX" dirty="0"/>
              <a:t>El tiempo de un viaje es independiente de la ciclo estación de la que parta.</a:t>
            </a:r>
            <a:endParaRPr lang="es-GT" dirty="0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1840E29F-E1BF-4182-A78C-2C8478AF9FB1}"/>
              </a:ext>
            </a:extLst>
          </p:cNvPr>
          <p:cNvSpPr>
            <a:spLocks noGrp="1"/>
          </p:cNvSpPr>
          <p:nvPr>
            <p:ph type="ctrTitle" idx="4"/>
          </p:nvPr>
        </p:nvSpPr>
        <p:spPr/>
        <p:txBody>
          <a:bodyPr/>
          <a:lstStyle/>
          <a:p>
            <a:r>
              <a:rPr lang="es-MX" dirty="0"/>
              <a:t>Discutamos ambas hipótesis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826088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CONCLUSIONES</a:t>
            </a:r>
            <a:endParaRPr dirty="0"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Discusión del punto anterior y recomendaciones finales</a:t>
            </a:r>
            <a:endParaRPr dirty="0"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3" y="3396800"/>
            <a:ext cx="1535253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RESULTADOS</a:t>
            </a:r>
            <a:endParaRPr dirty="0"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HIPÓTESIS</a:t>
            </a:r>
            <a:endParaRPr dirty="0"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Inferencias principales sobre la data</a:t>
            </a:r>
            <a:endParaRPr dirty="0"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Descripción de los modelos aplicados</a:t>
            </a:r>
            <a:endParaRPr dirty="0"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TABLA DE CONTENIDO</a:t>
            </a:r>
            <a:endParaRPr dirty="0"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 utilizaron 3 bases de datos correspondientes los meses de enero, febrero y marzo de 2017. Para el último modelo también se empleo la base de datos de enero de 2018</a:t>
            </a:r>
            <a:endParaRPr dirty="0"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</a:t>
            </a:r>
            <a:endParaRPr dirty="0"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165342" y="142961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CONOCIENDO LA DATA</a:t>
            </a:r>
            <a:endParaRPr dirty="0"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cxnSp>
        <p:nvCxnSpPr>
          <p:cNvPr id="592" name="Google Shape;592;p29"/>
          <p:cNvCxnSpPr>
            <a:cxnSpLocks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 descr="Gráfico, Histograma&#10;&#10;Descripción generada automáticamente">
            <a:extLst>
              <a:ext uri="{FF2B5EF4-FFF2-40B4-BE49-F238E27FC236}">
                <a16:creationId xmlns:a16="http://schemas.microsoft.com/office/drawing/2014/main" id="{83E744A7-2719-416E-A717-1510C26D31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3" t="1445" r="49109" b="50000"/>
          <a:stretch/>
        </p:blipFill>
        <p:spPr>
          <a:xfrm>
            <a:off x="513045" y="1196025"/>
            <a:ext cx="3180790" cy="296552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EBAB2C3-EB2D-4DB3-8A0C-5B01F87A2C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7768" y="1125808"/>
            <a:ext cx="4604604" cy="289188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165342" y="142961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CONOCIENDO LA DATA</a:t>
            </a:r>
            <a:endParaRPr dirty="0"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cxnSp>
        <p:nvCxnSpPr>
          <p:cNvPr id="592" name="Google Shape;592;p29"/>
          <p:cNvCxnSpPr>
            <a:cxnSpLocks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CD24144-BC53-4182-9E4D-B5F50F507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283" y="1357956"/>
            <a:ext cx="3877560" cy="245594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A88EA45-0193-44C3-82FA-B9A65A60F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1194" y="1302293"/>
            <a:ext cx="3878754" cy="2455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690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165342" y="142961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CONOCIENDO LA DATA</a:t>
            </a:r>
            <a:endParaRPr dirty="0"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cxnSp>
        <p:nvCxnSpPr>
          <p:cNvPr id="592" name="Google Shape;592;p29"/>
          <p:cNvCxnSpPr>
            <a:cxnSpLocks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429D33C-3B79-466B-A5D6-6505CDCFB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72" y="1177260"/>
            <a:ext cx="4466728" cy="270600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C38BE9B1-A863-4433-B250-BFDC28C046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837" y="1136877"/>
            <a:ext cx="4309378" cy="270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9899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ESTACIONES</a:t>
            </a:r>
            <a:endParaRPr dirty="0"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6" y="1098254"/>
            <a:ext cx="2465135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ECOBICI cuenta con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480 cicloestaciones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+1600 bicicletas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 descr="Mapa&#10;&#10;Descripción generada automáticamente">
            <a:extLst>
              <a:ext uri="{FF2B5EF4-FFF2-40B4-BE49-F238E27FC236}">
                <a16:creationId xmlns:a16="http://schemas.microsoft.com/office/drawing/2014/main" id="{22A8D757-3D03-4A05-80DC-30EE7A0550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5" t="410" r="24465"/>
          <a:stretch/>
        </p:blipFill>
        <p:spPr>
          <a:xfrm>
            <a:off x="4476950" y="303519"/>
            <a:ext cx="4481681" cy="473651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HIPÓTESIS</a:t>
            </a:r>
            <a:endParaRPr dirty="0"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GT" dirty="0"/>
              <a:t>Inferencias principales sobre la data</a:t>
            </a:r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HIPÓTESIS</a:t>
            </a:r>
            <a:endParaRPr dirty="0"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6" y="1098254"/>
            <a:ext cx="2465135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Hay un grupo de subestaciones que comprende &lt;50% de la actividad del proyecto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Las estaciones más concurridas tienen cierta relación con los viajes más largos.</a:t>
            </a:r>
            <a:endParaRPr sz="2000" dirty="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 descr="Mapa&#10;&#10;Descripción generada automáticamente">
            <a:extLst>
              <a:ext uri="{FF2B5EF4-FFF2-40B4-BE49-F238E27FC236}">
                <a16:creationId xmlns:a16="http://schemas.microsoft.com/office/drawing/2014/main" id="{22A8D757-3D03-4A05-80DC-30EE7A0550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15" t="410" r="24465"/>
          <a:stretch/>
        </p:blipFill>
        <p:spPr>
          <a:xfrm>
            <a:off x="4476950" y="303519"/>
            <a:ext cx="4481681" cy="4736512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2F6ED0F7-0C06-48A9-AC9B-43A94BFC9B2A}"/>
              </a:ext>
            </a:extLst>
          </p:cNvPr>
          <p:cNvSpPr/>
          <p:nvPr/>
        </p:nvSpPr>
        <p:spPr>
          <a:xfrm>
            <a:off x="5524609" y="1293554"/>
            <a:ext cx="2386361" cy="223767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4034528832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4519</TotalTime>
  <Words>285</Words>
  <Application>Microsoft Office PowerPoint</Application>
  <PresentationFormat>Presentación en pantalla (16:9)</PresentationFormat>
  <Paragraphs>53</Paragraphs>
  <Slides>17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4" baseType="lpstr">
      <vt:lpstr>Fira Sans Condensed Medium</vt:lpstr>
      <vt:lpstr>Fira Sans Extra Condensed Medium</vt:lpstr>
      <vt:lpstr>Share Tech</vt:lpstr>
      <vt:lpstr>Maven Pro</vt:lpstr>
      <vt:lpstr>Advent Pro SemiBold</vt:lpstr>
      <vt:lpstr>Arial</vt:lpstr>
      <vt:lpstr>Data Science Consulting by Slidesgo</vt:lpstr>
      <vt:lpstr>ECO BICI  ANÁLISIS EXPLORATORIO</vt:lpstr>
      <vt:lpstr>CONCLUSIONES</vt:lpstr>
      <vt:lpstr>DATA</vt:lpstr>
      <vt:lpstr>CONOCIENDO LA DATA</vt:lpstr>
      <vt:lpstr>CONOCIENDO LA DATA</vt:lpstr>
      <vt:lpstr>CONOCIENDO LA DATA</vt:lpstr>
      <vt:lpstr>ESTACIONES</vt:lpstr>
      <vt:lpstr>HIPÓTESIS</vt:lpstr>
      <vt:lpstr>HIPÓTESIS</vt:lpstr>
      <vt:lpstr>RESULTADOS</vt:lpstr>
      <vt:lpstr>T-SNE (PER = 10)</vt:lpstr>
      <vt:lpstr>T-SNE (PER = 100)</vt:lpstr>
      <vt:lpstr>PCA</vt:lpstr>
      <vt:lpstr>Matriz de correlación</vt:lpstr>
      <vt:lpstr>Matriz de correlación resultante</vt:lpstr>
      <vt:lpstr>CONCLUSIONES</vt:lpstr>
      <vt:lpstr>Cicloestaciones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CONSULTING</dc:title>
  <cp:lastModifiedBy>Lorena</cp:lastModifiedBy>
  <cp:revision>17</cp:revision>
  <dcterms:modified xsi:type="dcterms:W3CDTF">2021-04-27T05:50:03Z</dcterms:modified>
</cp:coreProperties>
</file>